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2" r:id="rId5"/>
    <p:sldId id="267" r:id="rId6"/>
    <p:sldId id="264" r:id="rId7"/>
    <p:sldId id="269" r:id="rId8"/>
    <p:sldId id="266" r:id="rId9"/>
    <p:sldId id="297" r:id="rId10"/>
    <p:sldId id="302" r:id="rId11"/>
    <p:sldId id="272" r:id="rId12"/>
    <p:sldId id="288" r:id="rId13"/>
    <p:sldId id="277" r:id="rId14"/>
    <p:sldId id="275" r:id="rId15"/>
    <p:sldId id="296" r:id="rId16"/>
    <p:sldId id="295" r:id="rId17"/>
    <p:sldId id="279" r:id="rId18"/>
    <p:sldId id="301" r:id="rId19"/>
    <p:sldId id="300" r:id="rId20"/>
    <p:sldId id="299" r:id="rId21"/>
    <p:sldId id="30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2AF634E-A97E-4584-AB46-83E75C2D1A9C}">
          <p14:sldIdLst>
            <p14:sldId id="256"/>
            <p14:sldId id="257"/>
            <p14:sldId id="260"/>
            <p14:sldId id="262"/>
            <p14:sldId id="267"/>
            <p14:sldId id="264"/>
            <p14:sldId id="269"/>
            <p14:sldId id="266"/>
            <p14:sldId id="297"/>
            <p14:sldId id="302"/>
            <p14:sldId id="272"/>
            <p14:sldId id="288"/>
            <p14:sldId id="277"/>
            <p14:sldId id="275"/>
            <p14:sldId id="296"/>
            <p14:sldId id="295"/>
            <p14:sldId id="279"/>
            <p14:sldId id="301"/>
            <p14:sldId id="300"/>
            <p14:sldId id="299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7" d="100"/>
          <a:sy n="77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060A6-D001-46B6-B405-2EF3726BF0E5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4608E-5F14-4A1E-BBDD-252EDD99F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80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09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167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20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40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4608E-5F14-4A1E-BBDD-252EDD99FDD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74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D8233-9652-4406-821E-E7519D956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C26E1D-8289-4BBB-AB3E-610A67913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D627F2-90F3-4514-B7C5-90EDC93A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7447E8-5377-4E06-86E7-9C404460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1A0AC-4F0A-42C8-AB4E-4A00D245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6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BFEB3F-149A-417E-8775-804F7B9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90F716-063F-4B41-A5FD-86B16ADBE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191AE7-3BD8-41FA-AF5F-05D3C283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BF1F52-4009-45D2-A6CC-4EB658CC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5EC7F4-4E4F-4436-8578-C95137D1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72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6FF5D1C-A250-44AE-944B-8472E25D3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C53273-EF2D-435C-9DFA-54329CB4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F10899-4E7C-4C8C-9146-DA8B32CD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888458-C2BC-4E58-90A8-A99054FA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8B1F6-B2D0-4B6B-A51C-7046D031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88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DE139-2FA5-42ED-A374-2054D1A6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FE87F-073E-454F-BB52-F007713FA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CE1E32-3658-40F3-97D4-0C6C9EB6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CB9191-DC20-4F4E-921E-0A559709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F7C1C4-25DA-43ED-AE72-E291F43A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11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ADDF4-0CF8-4348-ADBD-EB9CF0CE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D39AB-80BB-4EED-AC66-F6B1480BE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8F0961-5798-4A02-A3F0-F24A0344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66392-D7A9-41CA-8EA3-D6506AD0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1C286-F36A-4FEF-A4A3-EC90EC8B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22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0EA01-B138-40C1-B6B6-02451F3C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61F978-FD4A-44B4-902F-E1463721A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7F49BC-E2C4-473D-B443-E67935E5E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27141B-A860-494D-98AF-5DB3EB6F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BE0AFE-2853-49B1-BC1E-EF2A90A6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8C9EE4-9658-4A21-89F6-AD2F7159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4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BC6E4-D15B-4F1A-AC9C-A740C3C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A2EC02-8B64-4291-B3C3-507C6D8AC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5ACB16-1BDD-4FC6-BBE5-C3C0BE234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E65AFD-7B90-4029-B7F5-71751BDC6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69C3E8-A5FE-4F21-A50E-C60A6E6C6B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6EE231-09F7-4211-B776-C0F40BB2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4B335A-9E42-4FD6-A6F2-DF8E7726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6914B0-7E6E-4DC1-8844-ADA6DC60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09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1AEC0-A93D-4865-B2A7-18067A19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7C2C07-9C21-4A1C-9869-F1DBC9C0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B43A3C-658B-418C-AF8D-63B5F420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D3D2EB-BDE8-4501-AFEE-13289374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5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16E991-2DEF-4748-B4AF-A80F813E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7C5B64-829D-4A35-829D-DA47BA97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E863B8-6817-4426-8CEE-9FE22951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24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ACEA0-EBFF-4CE7-AC46-0BAAEC9C5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4F2ACF-44B2-4D69-AE5A-7523C3929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917049-B122-49EC-9BEA-4BF9D19AC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991286-7C21-4D27-A165-375CECD4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5A7C0B-0ADE-4801-9143-FBAC1110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1AF1C4-C0A4-4A50-B9D1-B32D80EF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45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7C154-EF31-45D7-ABBB-BB1EC0DE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600B86-F2FA-4FBB-9DF0-8059D0C4D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624541-53F6-4E5E-A61C-3831462AF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80CFAC-9DD4-428D-AEF4-B2532B92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B85813-DB79-466E-A4CD-9ADAFC46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101881-5989-4EA2-91B0-4606749C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0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D6CA6-AF4F-468D-A469-9D184C0E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04EBB8-A69D-4B66-9799-56D9F2A3D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755A0-1A04-44A3-B5D4-A312298F3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6923-6EC0-4C8E-8D72-7C28A9567DF1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E19630-6854-4A6E-8615-C547EC42A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2DF3C9-6E50-42A6-866B-96CB905BC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85152-FEB3-45A9-8A27-E0F6A44C3F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84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s.yclients.com/ru/#section/Koncepty-YCLIENTS-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9E2B1-330E-46C2-8A6B-8F4C81B0C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137" y="216079"/>
            <a:ext cx="10992464" cy="1453689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визуализации ключевых показателей бизнеса в сфере услуг на основе интеграции CRM-системы YCLIENTS и сервиса бизнес-аналитики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 BI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ACB25D-C278-4E1A-B71B-EB0C20CA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2" y="2330245"/>
            <a:ext cx="10968423" cy="431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B5B44325-A06F-4BC3-AD91-E8630DCCF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998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BD3DFC5-D2EA-4D87-A4B0-19DAD144333C}"/>
              </a:ext>
            </a:extLst>
          </p:cNvPr>
          <p:cNvSpPr txBox="1">
            <a:spLocks/>
          </p:cNvSpPr>
          <p:nvPr/>
        </p:nvSpPr>
        <p:spPr>
          <a:xfrm>
            <a:off x="747252" y="0"/>
            <a:ext cx="9144000" cy="64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Архитектура интеграции данных для построения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дашбордов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75A3B1-5096-4028-8DA3-2B1E6EB19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2689"/>
            <a:ext cx="12192000" cy="49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3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Интеграция 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REST-API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) для извлечения данных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Yclients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CAFAD5-89A8-48DE-B7E5-AFDD3C99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2" y="783511"/>
            <a:ext cx="6965284" cy="27739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91499A-64E7-48A4-958F-24774F7AA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49" y="3743466"/>
            <a:ext cx="6012701" cy="2674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573F6-13E8-4299-BF2D-C849C0AEF7A6}"/>
              </a:ext>
            </a:extLst>
          </p:cNvPr>
          <p:cNvSpPr txBox="1"/>
          <p:nvPr/>
        </p:nvSpPr>
        <p:spPr>
          <a:xfrm>
            <a:off x="316952" y="4619227"/>
            <a:ext cx="46014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API: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https://developers.yclients.com/ru/#section/Koncepty-YCLIENTS-API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474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BFD3DE-F100-4C6E-A835-E0D0865D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8" y="736238"/>
            <a:ext cx="6553482" cy="39756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DF39B4-F2C6-47A6-B272-6E0056429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8"/>
          <a:stretch/>
        </p:blipFill>
        <p:spPr>
          <a:xfrm>
            <a:off x="4994716" y="2554357"/>
            <a:ext cx="7111186" cy="407643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6F565DC-5B0C-48A8-B962-BCF99F70E02C}"/>
              </a:ext>
            </a:extLst>
          </p:cNvPr>
          <p:cNvSpPr txBox="1">
            <a:spLocks/>
          </p:cNvSpPr>
          <p:nvPr/>
        </p:nvSpPr>
        <p:spPr>
          <a:xfrm>
            <a:off x="747252" y="0"/>
            <a:ext cx="9144000" cy="64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SQL-запрос для создания витрины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57266-8B9B-4294-952F-4FFA7D9D5F80}"/>
              </a:ext>
            </a:extLst>
          </p:cNvPr>
          <p:cNvSpPr txBox="1"/>
          <p:nvPr/>
        </p:nvSpPr>
        <p:spPr>
          <a:xfrm>
            <a:off x="7079226" y="884903"/>
            <a:ext cx="4414684" cy="86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Витрина данных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подмножество (срез) всего хранилища данных, представляющее собой массив узконаправленной информации.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9837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BE52B43-08E5-487D-B8B5-BA50B7B88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20" b="9866"/>
          <a:stretch/>
        </p:blipFill>
        <p:spPr>
          <a:xfrm>
            <a:off x="747252" y="1005348"/>
            <a:ext cx="10950375" cy="4847303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3506ED-B368-42B0-AD99-F665B5A4E834}"/>
              </a:ext>
            </a:extLst>
          </p:cNvPr>
          <p:cNvSpPr txBox="1">
            <a:spLocks/>
          </p:cNvSpPr>
          <p:nvPr/>
        </p:nvSpPr>
        <p:spPr>
          <a:xfrm>
            <a:off x="747252" y="0"/>
            <a:ext cx="9144000" cy="647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Таблица – витрина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46483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Разработанный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Power BI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08D968-7274-42A4-958F-4CFFF3DA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88" y="695202"/>
            <a:ext cx="10188823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4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Разработанный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Power BI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2CDF36-1933-4C7F-825A-CF58F8C0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2" y="740926"/>
            <a:ext cx="10112616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0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Разработанный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Superset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E545FC-C4F0-4EAA-B575-B35FCA6A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6" y="1079095"/>
            <a:ext cx="11556707" cy="46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5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Разработанный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Superset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58C972-F42F-4435-8508-D0954CB6A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3"/>
          <a:stretch/>
        </p:blipFill>
        <p:spPr>
          <a:xfrm>
            <a:off x="553279" y="1035068"/>
            <a:ext cx="11310893" cy="476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350" y="272781"/>
            <a:ext cx="11213127" cy="647443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Инсайт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Возможности встроенной (ограниченной) аналитики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YCLIENTS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 сравнении с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дашбордом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(расширенная аналитика)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A094BC-30AA-4F7A-98DD-31298F767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1" t="30099" r="947"/>
          <a:stretch/>
        </p:blipFill>
        <p:spPr>
          <a:xfrm>
            <a:off x="2308899" y="1021743"/>
            <a:ext cx="7148052" cy="24072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B829FB-46F5-44FB-B2D5-AE5BD46E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2692"/>
            <a:ext cx="6721901" cy="273362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A48A3E-4D5A-4922-974B-65EEACFA7A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3"/>
          <a:stretch/>
        </p:blipFill>
        <p:spPr>
          <a:xfrm>
            <a:off x="5709046" y="3803301"/>
            <a:ext cx="6482954" cy="273362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59086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Инсайт 2 Расчет общей выручки компании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46AC65-F4E5-4517-B916-B9F3D57CF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24"/>
          <a:stretch/>
        </p:blipFill>
        <p:spPr>
          <a:xfrm>
            <a:off x="0" y="938765"/>
            <a:ext cx="7216876" cy="145653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370002-4AEB-49E8-958C-866F9A6D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07" y="2453799"/>
            <a:ext cx="8336593" cy="145653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1C4D83-E52C-40E1-9DCC-2048A8650E44}"/>
              </a:ext>
            </a:extLst>
          </p:cNvPr>
          <p:cNvSpPr txBox="1"/>
          <p:nvPr/>
        </p:nvSpPr>
        <p:spPr>
          <a:xfrm>
            <a:off x="7549467" y="1961556"/>
            <a:ext cx="426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records_transactions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факт оплаты услуги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4B8F8-4B6E-4D7B-95AD-AF58A34018C8}"/>
              </a:ext>
            </a:extLst>
          </p:cNvPr>
          <p:cNvSpPr txBox="1"/>
          <p:nvPr/>
        </p:nvSpPr>
        <p:spPr>
          <a:xfrm>
            <a:off x="388954" y="3663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CRM-системы YCLIENTS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25C022-FF50-40F9-ADE5-0158D23BE8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74" t="31804" r="30403" b="52043"/>
          <a:stretch/>
        </p:blipFill>
        <p:spPr>
          <a:xfrm>
            <a:off x="236554" y="4161654"/>
            <a:ext cx="7049729" cy="83574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973033-D6EA-4713-BB97-FFF1CFCE3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508" y="5479242"/>
            <a:ext cx="5959356" cy="75444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EAED6C-5D9A-46F2-9749-883600C029CE}"/>
              </a:ext>
            </a:extLst>
          </p:cNvPr>
          <p:cNvSpPr txBox="1"/>
          <p:nvPr/>
        </p:nvSpPr>
        <p:spPr>
          <a:xfrm>
            <a:off x="388954" y="559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records_service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ожидаемый доход от продаж услуг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B60A2-9206-40A8-96AC-75770F80076E}"/>
              </a:ext>
            </a:extLst>
          </p:cNvPr>
          <p:cNvSpPr txBox="1"/>
          <p:nvPr/>
        </p:nvSpPr>
        <p:spPr>
          <a:xfrm>
            <a:off x="6096000" y="51099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85012-BA17-4ADD-99C9-D66F7F9157EB}"/>
              </a:ext>
            </a:extLst>
          </p:cNvPr>
          <p:cNvSpPr txBox="1"/>
          <p:nvPr/>
        </p:nvSpPr>
        <p:spPr>
          <a:xfrm>
            <a:off x="6122957" y="6346201"/>
            <a:ext cx="5608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Доход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услугам</a:t>
            </a:r>
            <a:r>
              <a:rPr lang="en-US" dirty="0"/>
              <a:t> = SUM (</a:t>
            </a:r>
            <a:r>
              <a:rPr lang="en-US" dirty="0" err="1"/>
              <a:t>records_transactions</a:t>
            </a:r>
            <a:r>
              <a:rPr lang="en-US" dirty="0"/>
              <a:t>[amount])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34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Цель и задачи проекта 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DD0C0-1ACD-4ECD-BD23-B38848515131}"/>
              </a:ext>
            </a:extLst>
          </p:cNvPr>
          <p:cNvSpPr txBox="1"/>
          <p:nvPr/>
        </p:nvSpPr>
        <p:spPr>
          <a:xfrm>
            <a:off x="226142" y="1001404"/>
            <a:ext cx="41197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бизнеса гибким и мощным инструментом для мониторинга, анализа и управления ключевыми показателями производительности, за счет интеграции систем учета данных (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CRM-системы YCLIENTS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BI-системы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3CEDF-E651-4165-8CF6-59FEAAF05619}"/>
              </a:ext>
            </a:extLst>
          </p:cNvPr>
          <p:cNvSpPr txBox="1"/>
          <p:nvPr/>
        </p:nvSpPr>
        <p:spPr>
          <a:xfrm>
            <a:off x="4886632" y="997667"/>
            <a:ext cx="7079226" cy="381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Изучение API и документации CRM-системы YCLIENTS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интеграции данных на основе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интеграции для обеспечения правильного сбора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нализ требований бизнеса и выявление ключевых метрик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дашборда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BI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Superset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созданного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дашборда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реальном времени на примере сети фотостудии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00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Инсайт 3 Расчет средней заполняемости филиалов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EBF9E1-2359-42E6-ACE7-DE24FFA07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45" t="50000" r="967" b="32659"/>
          <a:stretch/>
        </p:blipFill>
        <p:spPr>
          <a:xfrm>
            <a:off x="599767" y="1760769"/>
            <a:ext cx="5281510" cy="13691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FE290-B3C5-42CC-83F5-45D74AC1F35F}"/>
              </a:ext>
            </a:extLst>
          </p:cNvPr>
          <p:cNvSpPr txBox="1"/>
          <p:nvPr/>
        </p:nvSpPr>
        <p:spPr>
          <a:xfrm>
            <a:off x="1396180" y="4399936"/>
            <a:ext cx="10097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Средняя заполненность = </a:t>
            </a:r>
            <a:r>
              <a:rPr lang="en-US" dirty="0"/>
              <a:t>DIVIDE(</a:t>
            </a:r>
          </a:p>
          <a:p>
            <a:r>
              <a:rPr lang="en-US" dirty="0"/>
              <a:t>    CALCULATE(SUM(records[</a:t>
            </a:r>
            <a:r>
              <a:rPr lang="en-US" dirty="0" err="1"/>
              <a:t>seance_length</a:t>
            </a:r>
            <a:r>
              <a:rPr lang="en-US" dirty="0"/>
              <a:t>]), records[</a:t>
            </a:r>
            <a:r>
              <a:rPr lang="en-US" dirty="0" err="1"/>
              <a:t>visit_attendance</a:t>
            </a:r>
            <a:r>
              <a:rPr lang="en-US" dirty="0"/>
              <a:t>] = 1, records[deleted] = FALSE),</a:t>
            </a:r>
          </a:p>
          <a:p>
            <a:r>
              <a:rPr lang="en-US" dirty="0"/>
              <a:t>    CALCULATE(DISTINCTCOUNT(</a:t>
            </a:r>
            <a:r>
              <a:rPr lang="en-US" dirty="0" err="1"/>
              <a:t>staff_schedule</a:t>
            </a:r>
            <a:r>
              <a:rPr lang="en-US" dirty="0"/>
              <a:t>[date]), </a:t>
            </a:r>
            <a:r>
              <a:rPr lang="en-US" dirty="0" err="1"/>
              <a:t>staff_schedule</a:t>
            </a:r>
            <a:r>
              <a:rPr lang="en-US" dirty="0"/>
              <a:t>[</a:t>
            </a:r>
            <a:r>
              <a:rPr lang="en-US" dirty="0" err="1"/>
              <a:t>is_working</a:t>
            </a:r>
            <a:r>
              <a:rPr lang="en-US" dirty="0"/>
              <a:t>] = TRUE) * 36000 * count(companies[title])</a:t>
            </a:r>
          </a:p>
          <a:p>
            <a:r>
              <a:rPr lang="en-US" dirty="0"/>
              <a:t>    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613E40-4C49-4A5B-A1C9-6D605E8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800" y="3238097"/>
            <a:ext cx="2749302" cy="116183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5090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Перспективы развития проекта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FE290-B3C5-42CC-83F5-45D74AC1F35F}"/>
              </a:ext>
            </a:extLst>
          </p:cNvPr>
          <p:cNvSpPr txBox="1"/>
          <p:nvPr/>
        </p:nvSpPr>
        <p:spPr>
          <a:xfrm>
            <a:off x="2353370" y="933542"/>
            <a:ext cx="7059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количества источников данных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CRM-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системы, рекламные площадки, 1С,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МойСклад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 под дополнительны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BI, Modus BI,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Visiology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Yandex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DataLens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Looker Studio,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Tableu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интерфейса системы интеграции данных для разработки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дашбордов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генеративного искусственного интеллекта для управления BI-системы с помощью голоса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D8ED12-0A5F-40FC-9EEC-F932FA2AF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" t="4202" r="1928"/>
          <a:stretch/>
        </p:blipFill>
        <p:spPr>
          <a:xfrm>
            <a:off x="1564666" y="3527965"/>
            <a:ext cx="8853280" cy="30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42256C-4C43-4C92-BDD2-32B2F77E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4" y="1577615"/>
            <a:ext cx="7336040" cy="37027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0678" y="318052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CRM-</a:t>
            </a:r>
            <a:r>
              <a:rPr lang="ru-RU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система </a:t>
            </a:r>
            <a:r>
              <a:rPr lang="en-US" sz="2800" dirty="0" err="1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Yclients</a:t>
            </a:r>
            <a:r>
              <a:rPr lang="en-US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6A8D00-727F-4E05-9119-25FBB2A65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t="8454" r="7541" b="7400"/>
          <a:stretch/>
        </p:blipFill>
        <p:spPr bwMode="auto">
          <a:xfrm>
            <a:off x="362618" y="133464"/>
            <a:ext cx="1225719" cy="12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539FC-2399-41FF-B601-7E7BE7DA00AD}"/>
              </a:ext>
            </a:extLst>
          </p:cNvPr>
          <p:cNvSpPr txBox="1"/>
          <p:nvPr/>
        </p:nvSpPr>
        <p:spPr>
          <a:xfrm>
            <a:off x="362618" y="1668869"/>
            <a:ext cx="40520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Особенность: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спользуется для онлайн-бронирования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учета записей клиентов на услуги </a:t>
            </a:r>
          </a:p>
        </p:txBody>
      </p:sp>
    </p:spTree>
    <p:extLst>
      <p:ext uri="{BB962C8B-B14F-4D97-AF65-F5344CB8AC3E}">
        <p14:creationId xmlns:p14="http://schemas.microsoft.com/office/powerpoint/2010/main" val="91546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Фотостудия «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Фотолайк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DD0C0-1ACD-4ECD-BD23-B38848515131}"/>
              </a:ext>
            </a:extLst>
          </p:cNvPr>
          <p:cNvSpPr txBox="1"/>
          <p:nvPr/>
        </p:nvSpPr>
        <p:spPr>
          <a:xfrm>
            <a:off x="78658" y="910765"/>
            <a:ext cx="11946194" cy="12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Всего 5 филиалов: 4 филиала в городе Красноярск, филиал в городе Абакан  и планируется </a:t>
            </a:r>
            <a:r>
              <a:rPr lang="ru-RU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расширение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Более 35 видов услуг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1FE67B-2B0D-4569-A9C8-1CEFE5F4B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86" y="1929153"/>
            <a:ext cx="9151338" cy="43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1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Текущий учёт данных компании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EF314E-D81A-45F9-BC75-F5C9AE81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05" y="3796851"/>
            <a:ext cx="7599230" cy="282366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A4B5DF-6980-43D2-ABA9-45B96294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4" y="742134"/>
            <a:ext cx="6351765" cy="290220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C303429-E199-4BA1-8C8E-D35CE2CE8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340" y="721915"/>
            <a:ext cx="6961724" cy="282366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E9807A-19B3-4013-852D-8F171F140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12"/>
          <a:stretch/>
        </p:blipFill>
        <p:spPr>
          <a:xfrm>
            <a:off x="34964" y="3739028"/>
            <a:ext cx="7372452" cy="290220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1E8831-C0A4-4175-B92A-911627B9E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040" y="2038796"/>
            <a:ext cx="3881221" cy="278040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92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Возникшие проблемы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CA18E-309E-4FCD-9100-E367863E2EB8}"/>
              </a:ext>
            </a:extLst>
          </p:cNvPr>
          <p:cNvSpPr txBox="1"/>
          <p:nvPr/>
        </p:nvSpPr>
        <p:spPr>
          <a:xfrm>
            <a:off x="380344" y="962076"/>
            <a:ext cx="5715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Дублирование данных: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Различные источники данных могут содержать дублирующую информацию, что затрудняет обнаружение и устранение ошибок в данных.</a:t>
            </a:r>
          </a:p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Потеря данных: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Если данные разбросаны по разным источникам, существует риск их потери или неправильной интерпретации. </a:t>
            </a:r>
          </a:p>
          <a:p>
            <a:pPr algn="just"/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консолидации: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данных из различных источников может оказаться трудоемким процессом, требующим дополнительных усилий для сопоставления и структуризации информации.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Несвоевременная осведомленность о происходящем в филиалах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11DF3CF-B840-49F9-88BE-51CEEFB36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r="13618"/>
          <a:stretch/>
        </p:blipFill>
        <p:spPr bwMode="auto">
          <a:xfrm>
            <a:off x="6803922" y="89328"/>
            <a:ext cx="4503175" cy="659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A4F5CAF-E443-4404-886F-5DEB6C3E54CA}"/>
              </a:ext>
            </a:extLst>
          </p:cNvPr>
          <p:cNvSpPr txBox="1"/>
          <p:nvPr/>
        </p:nvSpPr>
        <p:spPr>
          <a:xfrm>
            <a:off x="580102" y="3775102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YCLIENTS и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-систем (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дашбордов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получать ценные данные для эффективного управления бизнесом. На основе ключевых показателей продаж, рейтинга филиалов и сотрудников и других данных, представленных в понятной визуализации, вы сможете быстро принимать верные решения для развития своей компании.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50238B4-9AA6-427E-B059-365D16EB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61" y="2683451"/>
            <a:ext cx="5430188" cy="444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E1C1180-95DF-42E2-A569-75AC98B0080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800" b="1">
                <a:solidFill>
                  <a:schemeClr val="accent6">
                    <a:lumMod val="50000"/>
                  </a:schemeClr>
                </a:solidFill>
              </a:rPr>
              <a:t>РЕШЕНИЕ</a:t>
            </a:r>
          </a:p>
          <a:p>
            <a:r>
              <a:rPr lang="ru-RU" sz="7200" b="1" i="1">
                <a:solidFill>
                  <a:schemeClr val="bg2">
                    <a:lumMod val="50000"/>
                  </a:schemeClr>
                </a:solidFill>
              </a:rPr>
              <a:t>ИНТЕГРАЦИЯ</a:t>
            </a:r>
            <a:endParaRPr lang="ru-RU" sz="72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35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0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BI-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система и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55467-7F01-4CAE-92DD-000AF3FEB1FB}"/>
              </a:ext>
            </a:extLst>
          </p:cNvPr>
          <p:cNvSpPr txBox="1"/>
          <p:nvPr/>
        </p:nvSpPr>
        <p:spPr>
          <a:xfrm>
            <a:off x="121321" y="1226899"/>
            <a:ext cx="495545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 Intelligence </a:t>
            </a:r>
            <a:r>
              <a:rPr lang="ru-RU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это набор стратегий и технологий используемые компаниями для анализа своей деятельности, выявление слабых и сильных мест, а также для предсказания ключевых бизнес показателей и перспективных направлений развития бизнеса.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000" dirty="0"/>
          </a:p>
          <a:p>
            <a:pPr algn="just"/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Дашборд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инструмент визуализации, предназначенный для отображения ключевых показателей и метрик бизнеса.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0AA1E5-A6D4-47F6-85B8-A9608F05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491" y="1059751"/>
            <a:ext cx="6751427" cy="44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97EA3-BFEE-4AD0-867D-3035984E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618" y="136834"/>
            <a:ext cx="9144000" cy="647443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BI</a:t>
            </a:r>
            <a:r>
              <a:rPr lang="ru-RU" sz="2800" dirty="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- системы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539FC-2399-41FF-B601-7E7BE7DA00AD}"/>
              </a:ext>
            </a:extLst>
          </p:cNvPr>
          <p:cNvSpPr txBox="1"/>
          <p:nvPr/>
        </p:nvSpPr>
        <p:spPr>
          <a:xfrm>
            <a:off x="362618" y="1322795"/>
            <a:ext cx="5420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Power BI </a:t>
            </a:r>
            <a:r>
              <a:rPr lang="ru-RU" sz="2000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коммерческая </a:t>
            </a:r>
            <a:r>
              <a:rPr 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BI-</a:t>
            </a:r>
            <a:r>
              <a:rPr lang="ru-RU" sz="2000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(десктопное и </a:t>
            </a:r>
            <a:r>
              <a:rPr lang="ru-RU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облачная</a:t>
            </a:r>
            <a:r>
              <a:rPr lang="ru-RU" sz="2000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версия)</a:t>
            </a:r>
            <a:endParaRPr lang="en-US" sz="2000" i="0" dirty="0">
              <a:solidFill>
                <a:srgbClr val="2F2F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9BEE0C-95FA-4E1B-98CC-B1BCC6A0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7" y="2307303"/>
            <a:ext cx="5420933" cy="322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3FDD4-0AC1-4050-A675-7A8EC41932FD}"/>
              </a:ext>
            </a:extLst>
          </p:cNvPr>
          <p:cNvSpPr txBox="1"/>
          <p:nvPr/>
        </p:nvSpPr>
        <p:spPr>
          <a:xfrm>
            <a:off x="6762830" y="1322795"/>
            <a:ext cx="5193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ru-RU" sz="2000" b="1" i="0" dirty="0" err="1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ru-RU" sz="2000" b="1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</a:t>
            </a:r>
            <a:r>
              <a:rPr lang="en-US" sz="2000" i="0" dirty="0" err="1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sourse</a:t>
            </a:r>
            <a:r>
              <a:rPr lang="en-US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BI-</a:t>
            </a:r>
            <a:r>
              <a:rPr lang="ru-RU" sz="2000" i="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2000" i="0" dirty="0">
                <a:solidFill>
                  <a:srgbClr val="15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(облачная версия)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63EA50-54FA-41C6-8875-3B3598981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r="18519"/>
          <a:stretch/>
        </p:blipFill>
        <p:spPr bwMode="auto">
          <a:xfrm>
            <a:off x="6489050" y="2307303"/>
            <a:ext cx="5132091" cy="35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731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614</Words>
  <Application>Microsoft Office PowerPoint</Application>
  <PresentationFormat>Широкоэкранный</PresentationFormat>
  <Paragraphs>70</Paragraphs>
  <Slides>21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Тема Office</vt:lpstr>
      <vt:lpstr>Система визуализации ключевых показателей бизнеса в сфере услуг на основе интеграции CRM-системы YCLIENTS и сервиса бизнес-аналитики Power BI</vt:lpstr>
      <vt:lpstr>Цель и задачи проекта </vt:lpstr>
      <vt:lpstr>CRM-система Yclients </vt:lpstr>
      <vt:lpstr>Фотостудия «Фотолайк»</vt:lpstr>
      <vt:lpstr>Текущий учёт данных компании</vt:lpstr>
      <vt:lpstr>Возникшие проблемы</vt:lpstr>
      <vt:lpstr>Презентация PowerPoint</vt:lpstr>
      <vt:lpstr>BI-система и дашборд</vt:lpstr>
      <vt:lpstr>BI - системы</vt:lpstr>
      <vt:lpstr>Презентация PowerPoint</vt:lpstr>
      <vt:lpstr>Интеграция (REST-API) для извлечения данных Yclients </vt:lpstr>
      <vt:lpstr>Презентация PowerPoint</vt:lpstr>
      <vt:lpstr>Презентация PowerPoint</vt:lpstr>
      <vt:lpstr>Разработанный дашборд в Power BI  </vt:lpstr>
      <vt:lpstr>Разработанный дашборд в Power BI  </vt:lpstr>
      <vt:lpstr>Разработанный дашборд в Superset  </vt:lpstr>
      <vt:lpstr>Разработанный дашборд в Superset  </vt:lpstr>
      <vt:lpstr>Инсайт 1 Возможности встроенной (ограниченной) аналитики YCLIENTS в сравнении с дашбордом (расширенная аналитика)</vt:lpstr>
      <vt:lpstr>Инсайт 2 Расчет общей выручки компании</vt:lpstr>
      <vt:lpstr>Инсайт 3 Расчет средней заполняемости филиалов</vt:lpstr>
      <vt:lpstr>Перспективы развития проекта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Елизавета Кравченко</dc:creator>
  <cp:lastModifiedBy>Анастасия Полякова</cp:lastModifiedBy>
  <cp:revision>71</cp:revision>
  <dcterms:created xsi:type="dcterms:W3CDTF">2024-04-22T07:38:46Z</dcterms:created>
  <dcterms:modified xsi:type="dcterms:W3CDTF">2024-05-13T12:33:43Z</dcterms:modified>
</cp:coreProperties>
</file>